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33"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69BAD0-B878-4D5F-9EDC-F1CFB63E14B5}" v="190" dt="2021-08-18T18:06:57.811"/>
    <p1510:client id="{9F30A1D2-6717-426C-A658-3A50309723ED}" v="4" dt="2021-08-10T21:42:35.526"/>
    <p1510:client id="{B63C8988-E1D3-4A52-8229-FA8C5EBD2ECD}" v="357" dt="2021-08-19T14:01:44.876"/>
    <p1510:client id="{76DF6DB8-F2E5-6C48-9ABE-786D868B0110}" v="955" dt="2021-07-13T17:56:41.616"/>
    <p1510:client id="{10340FDF-B15C-4CFF-B487-146F9B98A252}" v="28" dt="2021-08-10T21:47:37.589"/>
    <p1510:client id="{82D0390A-222A-332D-F9F9-70D15093EB60}" v="22" dt="2021-07-13T17:51:30.429"/>
    <p1510:client id="{7FB42E05-DEC9-4126-B474-47B35F363E13}" v="30" dt="2021-07-12T20:25:12.855"/>
    <p1510:client id="{86B35720-4193-446F-B2D5-9AD9984A55EF}" v="513" dt="2021-08-19T14:59:06.521"/>
    <p1510:client id="{C083896D-BE66-E85C-897C-A6AD0DF65F8C}" v="2226" dt="2021-07-13T17:34:38.142"/>
    <p1510:client id="{5A0AAAB8-49A6-F942-A54D-C6F3E5FF3A63}" v="89" dt="2021-07-13T17:54:45.232"/>
    <p1510:client id="{3BA0D230-C853-4667-83F9-D85E65BD4B24}" v="2" dt="2021-08-19T16:32:24.566"/>
    <p1510:client id="{998F4E3E-1A76-4A6B-98B6-08752F3768B3}" v="4" dt="2021-08-10T21:41:11.021"/>
    <p1510:client id="{048C9EB8-3540-3DFA-9212-535EE18E0E11}" v="77" dt="2021-07-12T20:33:42.11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95"/>
    <p:restoredTop sz="85230"/>
  </p:normalViewPr>
  <p:slideViewPr>
    <p:cSldViewPr snapToGrid="0" snapToObjects="1">
      <p:cViewPr varScale="1">
        <p:scale>
          <a:sx n="109" d="100"/>
          <a:sy n="109" d="100"/>
        </p:scale>
        <p:origin x="976"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8/29/24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8/29/24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8/29/24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8/29/24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8/29/24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8/29/24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8/29/24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8/29/24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8/29/24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8/29/24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8/29/24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Carol </a:t>
            </a:r>
            <a:r>
              <a:rPr lang="en-US" dirty="0">
                <a:solidFill>
                  <a:schemeClr val="bg2"/>
                </a:solidFill>
                <a:latin typeface="Abadi" panose="020B0604020104020204" pitchFamily="34" charset="0"/>
                <a:ea typeface="SF Pro" pitchFamily="2" charset="0"/>
                <a:cs typeface="SF Pro" pitchFamily="2" charset="0"/>
              </a:rPr>
              <a:t>F.</a:t>
            </a:r>
          </a:p>
          <a:p>
            <a:r>
              <a:rPr lang="en-US" dirty="0">
                <a:solidFill>
                  <a:schemeClr val="bg2"/>
                </a:solidFill>
                <a:latin typeface="Abadi" panose="020B0604020104020204" pitchFamily="34" charset="0"/>
                <a:ea typeface="SF Pro" pitchFamily="2" charset="0"/>
                <a:cs typeface="SF Pro" pitchFamily="2" charset="0"/>
              </a:rPr>
              <a:t>Sept 9th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199948"/>
          </a:xfrm>
          <a:prstGeom prst="rect">
            <a:avLst/>
          </a:prstGeom>
        </p:spPr>
        <p:txBody>
          <a:bodyPr/>
          <a:lstStyle/>
          <a:p>
            <a:r>
              <a:rPr lang="en-US" sz="2200" dirty="0">
                <a:solidFill>
                  <a:schemeClr val="accent3">
                    <a:lumMod val="25000"/>
                  </a:schemeClr>
                </a:solidFill>
                <a:latin typeface="Abadi" panose="020B0604020104020204" pitchFamily="34" charset="0"/>
              </a:rPr>
              <a:t>We identified the training labels by doing an exploratory data analysis. We determined the quantity of launches at every location as well as the quantity and frequency of each orbit. From the outcome column, we generated the landing outcome label and exported the data to CSV.</a:t>
            </a:r>
          </a:p>
          <a:p>
            <a:r>
              <a:rPr lang="en-US" sz="2200" dirty="0">
                <a:solidFill>
                  <a:schemeClr val="accent3">
                    <a:lumMod val="25000"/>
                  </a:schemeClr>
                </a:solidFill>
                <a:latin typeface="Abadi" panose="020B0604020104020204" pitchFamily="34" charset="0"/>
              </a:rPr>
              <a:t>The link to the notebook is attached: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/carolfu360/IBM-Tools-for-Data-Science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relationship between the flight number and the launch site, the payload and the launch site, the success rate of each orbit type, the flight number and the orbit type, and the annual trend of launch success were all visualized as we investigated the data.</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attached: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/carolfu360/IBM-Tools-for-Data-Science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515601" cy="437907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conducted extensive Exploratory Data Analysis (EDA) using SQL to derive key insights from the dataset. Our SQL queries allowed us to: </a:t>
            </a:r>
          </a:p>
          <a:p>
            <a:pPr lvl="1">
              <a:lnSpc>
                <a:spcPct val="100000"/>
              </a:lnSpc>
              <a:spcBef>
                <a:spcPts val="1400"/>
              </a:spcBef>
            </a:pPr>
            <a:r>
              <a:rPr lang="en-US" sz="2000" dirty="0">
                <a:solidFill>
                  <a:schemeClr val="accent3">
                    <a:lumMod val="25000"/>
                  </a:schemeClr>
                </a:solidFill>
                <a:latin typeface="Abadi"/>
              </a:rPr>
              <a:t>Identify the distinct launch sites involved in the space missions. </a:t>
            </a:r>
          </a:p>
          <a:p>
            <a:pPr lvl="1">
              <a:lnSpc>
                <a:spcPct val="100000"/>
              </a:lnSpc>
              <a:spcBef>
                <a:spcPts val="1400"/>
              </a:spcBef>
            </a:pPr>
            <a:r>
              <a:rPr lang="en-US" sz="2000" dirty="0">
                <a:solidFill>
                  <a:schemeClr val="accent3">
                    <a:lumMod val="25000"/>
                  </a:schemeClr>
                </a:solidFill>
                <a:latin typeface="Abadi"/>
              </a:rPr>
              <a:t>Calculate the total payload mass carried by NASA's CRS boosters. </a:t>
            </a:r>
          </a:p>
          <a:p>
            <a:pPr lvl="1">
              <a:lnSpc>
                <a:spcPct val="100000"/>
              </a:lnSpc>
              <a:spcBef>
                <a:spcPts val="1400"/>
              </a:spcBef>
            </a:pPr>
            <a:r>
              <a:rPr lang="en-US" sz="2000" dirty="0">
                <a:solidFill>
                  <a:schemeClr val="accent3">
                    <a:lumMod val="25000"/>
                  </a:schemeClr>
                </a:solidFill>
                <a:latin typeface="Abadi"/>
              </a:rPr>
              <a:t>Determine the average payload mass transported by the F9 v1.1 booster version. </a:t>
            </a:r>
          </a:p>
          <a:p>
            <a:pPr lvl="1">
              <a:lnSpc>
                <a:spcPct val="100000"/>
              </a:lnSpc>
              <a:spcBef>
                <a:spcPts val="1400"/>
              </a:spcBef>
            </a:pPr>
            <a:r>
              <a:rPr lang="en-US" sz="2000" dirty="0">
                <a:solidFill>
                  <a:schemeClr val="accent3">
                    <a:lumMod val="25000"/>
                  </a:schemeClr>
                </a:solidFill>
                <a:latin typeface="Abadi"/>
              </a:rPr>
              <a:t>Analyze the total number of successful and failed mission outcomes. </a:t>
            </a:r>
          </a:p>
          <a:p>
            <a:pPr lvl="1">
              <a:lnSpc>
                <a:spcPct val="100000"/>
              </a:lnSpc>
              <a:spcBef>
                <a:spcPts val="1400"/>
              </a:spcBef>
            </a:pPr>
            <a:r>
              <a:rPr lang="en-US" sz="2000" dirty="0">
                <a:solidFill>
                  <a:schemeClr val="accent3">
                    <a:lumMod val="25000"/>
                  </a:schemeClr>
                </a:solidFill>
                <a:latin typeface="Abadi"/>
              </a:rPr>
              <a:t>Investigate failed landing outcomes on drone ships, identifying the corresponding booster versions and launch site locations.</a:t>
            </a:r>
          </a:p>
          <a:p>
            <a:r>
              <a:rPr lang="en-US" sz="2200" dirty="0">
                <a:solidFill>
                  <a:schemeClr val="accent3">
                    <a:lumMod val="25000"/>
                  </a:schemeClr>
                </a:solidFill>
                <a:latin typeface="Abadi" panose="020B0604020104020204" pitchFamily="34" charset="0"/>
              </a:rPr>
              <a:t>The link to this notebook is attached: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/carolfu360/IBM-Tools-for-Data-Science</a:t>
            </a: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mapped all launch sites and incorporated interactive map elements, such as markers, circles, and lines, to visually indicate the success or failure of launches at each site using Folium. </a:t>
            </a:r>
          </a:p>
          <a:p>
            <a:pPr>
              <a:lnSpc>
                <a:spcPct val="100000"/>
              </a:lnSpc>
              <a:spcBef>
                <a:spcPts val="1400"/>
              </a:spcBef>
            </a:pPr>
            <a:r>
              <a:rPr lang="en-US" sz="2200" dirty="0">
                <a:solidFill>
                  <a:schemeClr val="accent3">
                    <a:lumMod val="25000"/>
                  </a:schemeClr>
                </a:solidFill>
                <a:latin typeface="Abadi" panose="020B0604020104020204" pitchFamily="34" charset="0"/>
              </a:rPr>
              <a:t>Launch outcomes were categorized into binary classes, with 0 representing failures and 1 representing successes. </a:t>
            </a:r>
          </a:p>
          <a:p>
            <a:pPr>
              <a:lnSpc>
                <a:spcPct val="100000"/>
              </a:lnSpc>
              <a:spcBef>
                <a:spcPts val="1400"/>
              </a:spcBef>
            </a:pPr>
            <a:r>
              <a:rPr lang="en-US" sz="2200" dirty="0">
                <a:solidFill>
                  <a:schemeClr val="accent3">
                    <a:lumMod val="25000"/>
                  </a:schemeClr>
                </a:solidFill>
                <a:latin typeface="Abadi" panose="020B0604020104020204" pitchFamily="34" charset="0"/>
              </a:rPr>
              <a:t>By utilizing color-coded marker clusters, we identified the launch sites with higher success rates. </a:t>
            </a:r>
          </a:p>
          <a:p>
            <a:pPr>
              <a:lnSpc>
                <a:spcPct val="100000"/>
              </a:lnSpc>
              <a:spcBef>
                <a:spcPts val="1400"/>
              </a:spcBef>
            </a:pPr>
            <a:r>
              <a:rPr lang="en-US" sz="2200" dirty="0">
                <a:solidFill>
                  <a:schemeClr val="accent3">
                    <a:lumMod val="25000"/>
                  </a:schemeClr>
                </a:solidFill>
                <a:latin typeface="Abadi" panose="020B0604020104020204" pitchFamily="34" charset="0"/>
              </a:rPr>
              <a:t>Additionally, we calculated the distances between each launch site and its surrounding features, answering key questions such as whether the sites are located near railways, highways, and coastlines, and if they maintain a certain distance from urban areas.</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developed an interactive dashboard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to visualize key metrics.</a:t>
            </a:r>
          </a:p>
          <a:p>
            <a:pPr>
              <a:lnSpc>
                <a:spcPct val="100000"/>
              </a:lnSpc>
              <a:spcBef>
                <a:spcPts val="1400"/>
              </a:spcBef>
            </a:pPr>
            <a:r>
              <a:rPr lang="en-US" sz="2200" dirty="0">
                <a:solidFill>
                  <a:schemeClr val="accent3">
                    <a:lumMod val="25000"/>
                  </a:schemeClr>
                </a:solidFill>
                <a:latin typeface="Abadi" panose="020B0604020104020204" pitchFamily="34" charset="0"/>
              </a:rPr>
              <a:t>The dashboard includes pie charts illustrating the distribution of total launches across various sites, and scatter plots depicting the relationship between launch outcomes and payload mass (in kg) for different booster versions.</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utilized NumPy and Pandas to load, transform, and split the data into training and testing sets. </a:t>
            </a:r>
          </a:p>
          <a:p>
            <a:pPr>
              <a:lnSpc>
                <a:spcPct val="100000"/>
              </a:lnSpc>
              <a:spcBef>
                <a:spcPts val="1400"/>
              </a:spcBef>
            </a:pPr>
            <a:r>
              <a:rPr lang="en-US" sz="2200" dirty="0">
                <a:solidFill>
                  <a:schemeClr val="accent3">
                    <a:lumMod val="25000"/>
                  </a:schemeClr>
                </a:solidFill>
                <a:latin typeface="Abadi" panose="020B0604020104020204" pitchFamily="34" charset="0"/>
              </a:rPr>
              <a:t>Multiple machine learning models were developed, and hyperparameters were optimized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Model performance was evaluated using accuracy as the key metric, and further enhanced through feature engineering and algorithm tuning. </a:t>
            </a:r>
          </a:p>
          <a:p>
            <a:pPr>
              <a:lnSpc>
                <a:spcPct val="100000"/>
              </a:lnSpc>
              <a:spcBef>
                <a:spcPts val="1400"/>
              </a:spcBef>
            </a:pPr>
            <a:r>
              <a:rPr lang="en-US" sz="2200" dirty="0">
                <a:solidFill>
                  <a:schemeClr val="accent3">
                    <a:lumMod val="25000"/>
                  </a:schemeClr>
                </a:solidFill>
                <a:latin typeface="Abadi" panose="020B0604020104020204" pitchFamily="34" charset="0"/>
              </a:rPr>
              <a:t>Ultimately, we identified the best-performing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this notebook is attached: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/carolfu360/IBM-Tools-for-Data-Science</a:t>
            </a: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40824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EDA provided key insights, such as identifying the most frequently used launch sites, distribution of payload masses across different missions, and mission success rates. We uncovered patterns in launch outcomes based on booster versions and the payload mass correlation, which helped guide the next steps in model building.</a:t>
            </a:r>
          </a:p>
          <a:p>
            <a:pPr>
              <a:lnSpc>
                <a:spcPct val="100000"/>
              </a:lnSpc>
              <a:spcBef>
                <a:spcPts val="1400"/>
              </a:spcBef>
            </a:pPr>
            <a:r>
              <a:rPr lang="en-US" sz="2200" dirty="0">
                <a:solidFill>
                  <a:schemeClr val="accent3">
                    <a:lumMod val="25000"/>
                  </a:schemeClr>
                </a:solidFill>
                <a:latin typeface="Abadi" panose="020B0604020104020204" pitchFamily="34" charset="0"/>
              </a:rPr>
              <a:t>Screenshots demonstrate the functionality of our interactive dashboard, including pie charts representing the distribution of launches per site, scatter plots illustrating payload mass versus mission outcomes, and geographic visualizations marking successful and failed launches.</a:t>
            </a:r>
          </a:p>
          <a:p>
            <a:pPr>
              <a:lnSpc>
                <a:spcPct val="100000"/>
              </a:lnSpc>
              <a:spcBef>
                <a:spcPts val="1400"/>
              </a:spcBef>
            </a:pPr>
            <a:r>
              <a:rPr lang="en-US" sz="2200" dirty="0">
                <a:solidFill>
                  <a:schemeClr val="accent3">
                    <a:lumMod val="25000"/>
                  </a:schemeClr>
                </a:solidFill>
                <a:latin typeface="Abadi" panose="020B0604020104020204" pitchFamily="34" charset="0"/>
              </a:rPr>
              <a:t>After building and tuning multiple machine learning models, we identified the optimal model with the highest accuracy. Feature engineering and hyperparameter tuning improved performance, resulting in a final model that accurately predicts launch outcomes based on payload mass, booster version, and launch site characteristics.</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050" y="5393050"/>
            <a:ext cx="10852339" cy="1265045"/>
          </a:xfrm>
          <a:prstGeom prst="rect">
            <a:avLst/>
          </a:prstGeom>
        </p:spPr>
        <p:txBody>
          <a:bodyPr>
            <a:normAutofit fontScale="92500"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An analysis of the Payload vs. Launch Site scatter plot reveals that no rockets with payloads exceeding 10,000 pounds have been launched from the VAFB-SLC site. With that being said, the analysis revealed a positive correlation between the number of flights at a launch site and its overall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7F46EFC9-5229-2544-B0BF-CDB329751F42}"/>
              </a:ext>
            </a:extLst>
          </p:cNvPr>
          <p:cNvPicPr>
            <a:picLocks noChangeAspect="1"/>
          </p:cNvPicPr>
          <p:nvPr/>
        </p:nvPicPr>
        <p:blipFill>
          <a:blip r:embed="rId3"/>
          <a:stretch>
            <a:fillRect/>
          </a:stretch>
        </p:blipFill>
        <p:spPr>
          <a:xfrm>
            <a:off x="770011" y="1609969"/>
            <a:ext cx="10544419" cy="365755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20841" y="5171342"/>
            <a:ext cx="10664770" cy="125586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plot revealed a positive correlation between the payload and launch site. The greater the mass for launch site, the higher the success rate for the rocket.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a:extLst>
              <a:ext uri="{FF2B5EF4-FFF2-40B4-BE49-F238E27FC236}">
                <a16:creationId xmlns:a16="http://schemas.microsoft.com/office/drawing/2014/main" id="{8E55DA2F-2B01-1949-AAFD-E4EC45CD55DB}"/>
              </a:ext>
            </a:extLst>
          </p:cNvPr>
          <p:cNvPicPr>
            <a:picLocks noChangeAspect="1"/>
          </p:cNvPicPr>
          <p:nvPr/>
        </p:nvPicPr>
        <p:blipFill>
          <a:blip r:embed="rId3"/>
          <a:stretch>
            <a:fillRect/>
          </a:stretch>
        </p:blipFill>
        <p:spPr>
          <a:xfrm>
            <a:off x="369284" y="1475642"/>
            <a:ext cx="11569700" cy="3695700"/>
          </a:xfrm>
          <a:prstGeom prst="rect">
            <a:avLst/>
          </a:prstGeom>
        </p:spPr>
      </p:pic>
    </p:spTree>
    <p:extLst>
      <p:ext uri="{BB962C8B-B14F-4D97-AF65-F5344CB8AC3E}">
        <p14:creationId xmlns:p14="http://schemas.microsoft.com/office/powerpoint/2010/main" val="1118898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83527"/>
            <a:ext cx="3168943" cy="394345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Upon reviewing the plot, it is evident that the ES-L1, GEO, HEO, SSO, and VLEO orbits exhibit the highest success rates. Conversely, the SO orbit demonstrates the lowest success rate among the observed orbits.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921725C3-12D3-BC41-8931-0008873F53C4}"/>
              </a:ext>
            </a:extLst>
          </p:cNvPr>
          <p:cNvPicPr>
            <a:picLocks noChangeAspect="1"/>
          </p:cNvPicPr>
          <p:nvPr/>
        </p:nvPicPr>
        <p:blipFill>
          <a:blip r:embed="rId3"/>
          <a:stretch>
            <a:fillRect/>
          </a:stretch>
        </p:blipFill>
        <p:spPr>
          <a:xfrm>
            <a:off x="4229913" y="1683528"/>
            <a:ext cx="7228059" cy="394345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42145" y="5279177"/>
            <a:ext cx="10042378" cy="922332"/>
          </a:xfrm>
          <a:prstGeom prst="rect">
            <a:avLst/>
          </a:prstGeom>
        </p:spPr>
        <p:txBody>
          <a:bodyPr>
            <a:normAutofit fontScale="92500"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Analysis indicates that in the LEO orbit, success rates appear to correlate with the number of flights conducted. Conversely, no such relationship is observed between flight frequency and success rates in the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278A57D6-E22C-4342-B7B0-AB4A5A49713A}"/>
              </a:ext>
            </a:extLst>
          </p:cNvPr>
          <p:cNvPicPr>
            <a:picLocks noChangeAspect="1"/>
          </p:cNvPicPr>
          <p:nvPr/>
        </p:nvPicPr>
        <p:blipFill>
          <a:blip r:embed="rId3"/>
          <a:stretch>
            <a:fillRect/>
          </a:stretch>
        </p:blipFill>
        <p:spPr>
          <a:xfrm>
            <a:off x="942145" y="1503945"/>
            <a:ext cx="10343466" cy="352747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088" y="5106840"/>
            <a:ext cx="10096989" cy="1000884"/>
          </a:xfrm>
          <a:prstGeom prst="rect">
            <a:avLst/>
          </a:prstGeom>
        </p:spPr>
        <p:txBody>
          <a:bodyPr>
            <a:normAutofit fontScale="92500"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For heavy payloads, the successful landing rates are notably higher for Polar, LEO, and ISS orbits. In contrast, for the GTO orbit, the data does not clearly distinguish between successful and unsuccessful landings, as both outcomes are observed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418D8392-6D7A-254E-A511-841E28DD32F6}"/>
              </a:ext>
            </a:extLst>
          </p:cNvPr>
          <p:cNvPicPr>
            <a:picLocks noChangeAspect="1"/>
          </p:cNvPicPr>
          <p:nvPr/>
        </p:nvPicPr>
        <p:blipFill>
          <a:blip r:embed="rId3"/>
          <a:stretch>
            <a:fillRect/>
          </a:stretch>
        </p:blipFill>
        <p:spPr>
          <a:xfrm>
            <a:off x="864088" y="1431226"/>
            <a:ext cx="10308005" cy="343221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99138"/>
            <a:ext cx="3520635" cy="37635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Since 2013, the success rate has shown a consistent upward trend, peaking in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 name="Picture 6">
            <a:extLst>
              <a:ext uri="{FF2B5EF4-FFF2-40B4-BE49-F238E27FC236}">
                <a16:creationId xmlns:a16="http://schemas.microsoft.com/office/drawing/2014/main" id="{489F614A-4D2E-E84B-8ACF-2828DE25FB08}"/>
              </a:ext>
            </a:extLst>
          </p:cNvPr>
          <p:cNvPicPr>
            <a:picLocks noChangeAspect="1"/>
          </p:cNvPicPr>
          <p:nvPr/>
        </p:nvPicPr>
        <p:blipFill>
          <a:blip r:embed="rId3"/>
          <a:stretch>
            <a:fillRect/>
          </a:stretch>
        </p:blipFill>
        <p:spPr>
          <a:xfrm>
            <a:off x="4383362" y="1899138"/>
            <a:ext cx="7074610" cy="37635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 of the unique launch site are on the table on the right</a:t>
            </a:r>
          </a:p>
          <a:p>
            <a:pPr>
              <a:lnSpc>
                <a:spcPct val="100000"/>
              </a:lnSpc>
              <a:spcBef>
                <a:spcPts val="1400"/>
              </a:spcBef>
            </a:pPr>
            <a:r>
              <a:rPr lang="en-US" sz="2200" dirty="0">
                <a:solidFill>
                  <a:schemeClr val="accent3">
                    <a:lumMod val="25000"/>
                  </a:schemeClr>
                </a:solidFill>
                <a:latin typeface="Abadi" panose="020B0604020104020204" pitchFamily="34" charset="0"/>
              </a:rPr>
              <a:t>There are four launch sites in total</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23214145-40BE-744F-A6EC-64C92FA4CA8C}"/>
              </a:ext>
            </a:extLst>
          </p:cNvPr>
          <p:cNvPicPr>
            <a:picLocks noChangeAspect="1"/>
          </p:cNvPicPr>
          <p:nvPr/>
        </p:nvPicPr>
        <p:blipFill>
          <a:blip r:embed="rId3"/>
          <a:stretch>
            <a:fillRect/>
          </a:stretch>
        </p:blipFill>
        <p:spPr>
          <a:xfrm>
            <a:off x="8509487" y="1825625"/>
            <a:ext cx="2334357" cy="242081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2" name="Content Placeholder 1">
            <a:extLst>
              <a:ext uri="{FF2B5EF4-FFF2-40B4-BE49-F238E27FC236}">
                <a16:creationId xmlns:a16="http://schemas.microsoft.com/office/drawing/2014/main" id="{A581C5CE-9E14-604F-BE61-4627E5AB5B24}"/>
              </a:ext>
            </a:extLst>
          </p:cNvPr>
          <p:cNvPicPr>
            <a:picLocks noGrp="1" noChangeAspect="1"/>
          </p:cNvPicPr>
          <p:nvPr>
            <p:ph idx="4294967295"/>
          </p:nvPr>
        </p:nvPicPr>
        <p:blipFill>
          <a:blip r:embed="rId3"/>
          <a:stretch>
            <a:fillRect/>
          </a:stretch>
        </p:blipFill>
        <p:spPr>
          <a:xfrm>
            <a:off x="770011" y="1699481"/>
            <a:ext cx="9745662" cy="4158149"/>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TextBox 5">
            <a:extLst>
              <a:ext uri="{FF2B5EF4-FFF2-40B4-BE49-F238E27FC236}">
                <a16:creationId xmlns:a16="http://schemas.microsoft.com/office/drawing/2014/main" id="{3DCCAAF6-CE78-1841-904A-CAAC42B9C8EC}"/>
              </a:ext>
            </a:extLst>
          </p:cNvPr>
          <p:cNvSpPr txBox="1"/>
          <p:nvPr/>
        </p:nvSpPr>
        <p:spPr>
          <a:xfrm>
            <a:off x="770011" y="6041726"/>
            <a:ext cx="3501984" cy="369332"/>
          </a:xfrm>
          <a:prstGeom prst="rect">
            <a:avLst/>
          </a:prstGeom>
          <a:noFill/>
        </p:spPr>
        <p:txBody>
          <a:bodyPr wrap="none" rtlCol="0">
            <a:spAutoFit/>
          </a:bodyPr>
          <a:lstStyle/>
          <a:p>
            <a:r>
              <a:rPr lang="en-US" dirty="0"/>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623713" cy="438760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a:t>
            </a:r>
            <a:r>
              <a:rPr lang="en-US" sz="2200" b="1" dirty="0">
                <a:solidFill>
                  <a:schemeClr val="accent3">
                    <a:lumMod val="25000"/>
                  </a:schemeClr>
                </a:solidFill>
                <a:latin typeface="Abadi" panose="020B0604020104020204" pitchFamily="34" charset="0"/>
              </a:rPr>
              <a:t>(45596)</a:t>
            </a:r>
            <a:r>
              <a:rPr lang="en-US" sz="2200" dirty="0">
                <a:solidFill>
                  <a:schemeClr val="accent3">
                    <a:lumMod val="25000"/>
                  </a:schemeClr>
                </a:solidFill>
                <a:latin typeface="Abadi" panose="020B0604020104020204" pitchFamily="34" charset="0"/>
              </a:rPr>
              <a:t> showed on the right screenshot.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4FB86BF9-B07D-4A4B-B025-64C71B9B57D0}"/>
              </a:ext>
            </a:extLst>
          </p:cNvPr>
          <p:cNvPicPr>
            <a:picLocks noChangeAspect="1"/>
          </p:cNvPicPr>
          <p:nvPr/>
        </p:nvPicPr>
        <p:blipFill>
          <a:blip r:embed="rId3"/>
          <a:stretch>
            <a:fillRect/>
          </a:stretch>
        </p:blipFill>
        <p:spPr>
          <a:xfrm>
            <a:off x="9298972" y="2668299"/>
            <a:ext cx="2159000" cy="8382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162975" cy="429382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a:t>
            </a:r>
            <a:r>
              <a:rPr lang="en-US" sz="2200" b="1" dirty="0">
                <a:solidFill>
                  <a:schemeClr val="accent3">
                    <a:lumMod val="25000"/>
                  </a:schemeClr>
                </a:solidFill>
                <a:latin typeface="Abadi" panose="020B0604020104020204" pitchFamily="34" charset="0"/>
              </a:rPr>
              <a:t>(2928.4) </a:t>
            </a:r>
            <a:r>
              <a:rPr lang="en-US" sz="2200" dirty="0">
                <a:solidFill>
                  <a:schemeClr val="accent3">
                    <a:lumMod val="25000"/>
                  </a:schemeClr>
                </a:solidFill>
                <a:latin typeface="Abadi" panose="020B0604020104020204" pitchFamily="34" charset="0"/>
              </a:rPr>
              <a:t>showed on the right screenshot.</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15DEAA99-C9A9-5440-8003-DBCDF34FDE74}"/>
              </a:ext>
            </a:extLst>
          </p:cNvPr>
          <p:cNvPicPr>
            <a:picLocks noChangeAspect="1"/>
          </p:cNvPicPr>
          <p:nvPr/>
        </p:nvPicPr>
        <p:blipFill>
          <a:blip r:embed="rId3"/>
          <a:stretch>
            <a:fillRect/>
          </a:stretch>
        </p:blipFill>
        <p:spPr>
          <a:xfrm>
            <a:off x="9076722" y="2624016"/>
            <a:ext cx="2019300" cy="8128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400" dirty="0">
                <a:solidFill>
                  <a:schemeClr val="accent3">
                    <a:lumMod val="25000"/>
                  </a:schemeClr>
                </a:solidFill>
                <a:latin typeface="Abadi MT Condensed Light" panose="020B0306030101010103" pitchFamily="34" charset="77"/>
              </a:rPr>
              <a:t>The dates of the first successful landing outcome on ground pad </a:t>
            </a:r>
            <a:r>
              <a:rPr lang="en-US" sz="2400" b="1" dirty="0">
                <a:solidFill>
                  <a:schemeClr val="accent3">
                    <a:lumMod val="25000"/>
                  </a:schemeClr>
                </a:solidFill>
                <a:latin typeface="Abadi MT Condensed Light" panose="020B0306030101010103" pitchFamily="34" charset="77"/>
              </a:rPr>
              <a:t>(2015 – 12- 22) </a:t>
            </a:r>
            <a:r>
              <a:rPr lang="en-US" sz="2400" dirty="0">
                <a:solidFill>
                  <a:schemeClr val="accent3">
                    <a:lumMod val="25000"/>
                  </a:schemeClr>
                </a:solidFill>
                <a:latin typeface="Abadi MT Condensed Light" panose="020B0306030101010103" pitchFamily="34" charset="77"/>
              </a:rPr>
              <a:t>showed on the right screenshot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5BAA5AA6-E4C5-0B43-BE6D-50E50DCEFDBD}"/>
              </a:ext>
            </a:extLst>
          </p:cNvPr>
          <p:cNvPicPr>
            <a:picLocks noChangeAspect="1"/>
          </p:cNvPicPr>
          <p:nvPr/>
        </p:nvPicPr>
        <p:blipFill>
          <a:blip r:embed="rId3"/>
          <a:stretch>
            <a:fillRect/>
          </a:stretch>
        </p:blipFill>
        <p:spPr>
          <a:xfrm>
            <a:off x="8274538" y="2781936"/>
            <a:ext cx="3098800" cy="7747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7944762" cy="437588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 showed in the right screenshot.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3A79FAD5-E6E3-6745-B7ED-C9A57E7975ED}"/>
              </a:ext>
            </a:extLst>
          </p:cNvPr>
          <p:cNvPicPr>
            <a:picLocks noChangeAspect="1"/>
          </p:cNvPicPr>
          <p:nvPr/>
        </p:nvPicPr>
        <p:blipFill>
          <a:blip r:embed="rId3"/>
          <a:stretch>
            <a:fillRect/>
          </a:stretch>
        </p:blipFill>
        <p:spPr>
          <a:xfrm>
            <a:off x="8714772" y="2528277"/>
            <a:ext cx="1778000" cy="17780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734671"/>
            <a:ext cx="10041424" cy="4558553"/>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 showed in the right screenshot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7" name="Picture 6">
            <a:extLst>
              <a:ext uri="{FF2B5EF4-FFF2-40B4-BE49-F238E27FC236}">
                <a16:creationId xmlns:a16="http://schemas.microsoft.com/office/drawing/2014/main" id="{94F9E9C5-3376-D544-8488-7504A058B1B4}"/>
              </a:ext>
            </a:extLst>
          </p:cNvPr>
          <p:cNvPicPr>
            <a:picLocks noChangeAspect="1"/>
          </p:cNvPicPr>
          <p:nvPr/>
        </p:nvPicPr>
        <p:blipFill>
          <a:blip r:embed="rId3"/>
          <a:stretch>
            <a:fillRect/>
          </a:stretch>
        </p:blipFill>
        <p:spPr>
          <a:xfrm>
            <a:off x="6123972" y="3120737"/>
            <a:ext cx="5181600" cy="21209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02854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 showed in the right screenshot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2714D61E-4C13-B34C-BCD8-9418411D6427}"/>
              </a:ext>
            </a:extLst>
          </p:cNvPr>
          <p:cNvPicPr>
            <a:picLocks noChangeAspect="1"/>
          </p:cNvPicPr>
          <p:nvPr/>
        </p:nvPicPr>
        <p:blipFill>
          <a:blip r:embed="rId3"/>
          <a:stretch>
            <a:fillRect/>
          </a:stretch>
        </p:blipFill>
        <p:spPr>
          <a:xfrm>
            <a:off x="7970911" y="1490663"/>
            <a:ext cx="3314700" cy="46863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355526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are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0E211388-5D7D-364B-978A-A8C7F06F07F0}"/>
              </a:ext>
            </a:extLst>
          </p:cNvPr>
          <p:cNvPicPr>
            <a:picLocks noChangeAspect="1"/>
          </p:cNvPicPr>
          <p:nvPr/>
        </p:nvPicPr>
        <p:blipFill>
          <a:blip r:embed="rId3"/>
          <a:stretch>
            <a:fillRect/>
          </a:stretch>
        </p:blipFill>
        <p:spPr>
          <a:xfrm>
            <a:off x="3697360" y="3774831"/>
            <a:ext cx="4660900" cy="10668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111436" cy="419994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On the right, it shows the the count of landing outcomes (such as Failure (drone ship) or Success (ground pad)) between the date 2010-06-04 and 2017-03-20,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AAEF8DB1-F3DE-0B40-B6FA-CF44953942BE}"/>
              </a:ext>
            </a:extLst>
          </p:cNvPr>
          <p:cNvPicPr>
            <a:picLocks noChangeAspect="1"/>
          </p:cNvPicPr>
          <p:nvPr/>
        </p:nvPicPr>
        <p:blipFill>
          <a:blip r:embed="rId3"/>
          <a:stretch>
            <a:fillRect/>
          </a:stretch>
        </p:blipFill>
        <p:spPr>
          <a:xfrm>
            <a:off x="7248214" y="1920997"/>
            <a:ext cx="3749498" cy="400920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Content Placeholder 5">
            <a:extLst>
              <a:ext uri="{FF2B5EF4-FFF2-40B4-BE49-F238E27FC236}">
                <a16:creationId xmlns:a16="http://schemas.microsoft.com/office/drawing/2014/main" id="{B2D6A71F-66EF-694B-8DFD-B8F10A433976}"/>
              </a:ext>
            </a:extLst>
          </p:cNvPr>
          <p:cNvPicPr>
            <a:picLocks noChangeAspect="1"/>
          </p:cNvPicPr>
          <p:nvPr/>
        </p:nvPicPr>
        <p:blipFill>
          <a:blip r:embed="rId3"/>
          <a:stretch>
            <a:fillRect/>
          </a:stretch>
        </p:blipFill>
        <p:spPr>
          <a:xfrm>
            <a:off x="770011" y="1509357"/>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6" name="Content Placeholder 3">
            <a:extLst>
              <a:ext uri="{FF2B5EF4-FFF2-40B4-BE49-F238E27FC236}">
                <a16:creationId xmlns:a16="http://schemas.microsoft.com/office/drawing/2014/main" id="{5979A7EB-0ED1-694F-A087-4F039A3C6FE5}"/>
              </a:ext>
            </a:extLst>
          </p:cNvPr>
          <p:cNvPicPr>
            <a:picLocks noChangeAspect="1"/>
          </p:cNvPicPr>
          <p:nvPr/>
        </p:nvPicPr>
        <p:blipFill>
          <a:blip r:embed="rId3"/>
          <a:stretch>
            <a:fillRect/>
          </a:stretch>
        </p:blipFill>
        <p:spPr>
          <a:xfrm>
            <a:off x="770010" y="1454291"/>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6" name="Content Placeholder 3">
            <a:extLst>
              <a:ext uri="{FF2B5EF4-FFF2-40B4-BE49-F238E27FC236}">
                <a16:creationId xmlns:a16="http://schemas.microsoft.com/office/drawing/2014/main" id="{5A8BEFCF-AC67-CB48-B63A-F3C95CAE117E}"/>
              </a:ext>
            </a:extLst>
          </p:cNvPr>
          <p:cNvPicPr>
            <a:picLocks noChangeAspect="1"/>
          </p:cNvPicPr>
          <p:nvPr/>
        </p:nvPicPr>
        <p:blipFill>
          <a:blip r:embed="rId3"/>
          <a:stretch>
            <a:fillRect/>
          </a:stretch>
        </p:blipFill>
        <p:spPr>
          <a:xfrm>
            <a:off x="770011"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6" name="Content Placeholder 3">
            <a:extLst>
              <a:ext uri="{FF2B5EF4-FFF2-40B4-BE49-F238E27FC236}">
                <a16:creationId xmlns:a16="http://schemas.microsoft.com/office/drawing/2014/main" id="{3941C170-818C-554C-8128-49E30DA8656B}"/>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58211"/>
            <a:ext cx="10530114" cy="41509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tx1"/>
                </a:solidFill>
                <a:latin typeface="Abadi" panose="020B0604020104020204" pitchFamily="34" charset="0"/>
              </a:rPr>
              <a:t>Project background and context</a:t>
            </a:r>
          </a:p>
          <a:p>
            <a:pPr marL="457200" lvl="1" indent="0">
              <a:spcBef>
                <a:spcPts val="1400"/>
              </a:spcBef>
              <a:buNone/>
            </a:pPr>
            <a:r>
              <a:rPr lang="en-US" sz="2000" dirty="0">
                <a:solidFill>
                  <a:schemeClr val="tx1"/>
                </a:solidFill>
              </a:rPr>
              <a:t>The fact that Space X can reuse the first stage of the Falcon 9 rocket saves a significant amount of money; other companies charge upwards of 165 million dollars for each launch. Space X promotes Falcon 9 rocket launches on its website for 62 million dollars. Thus, we can calculate the cost of a launch if we can ascertain if the first stage will land. This data may be utilized should another business wish to submit a bid for a rocket launch against Space X. The project's objective is to build a machine learning pipeline that can forecast whether or not the initial stage will land successfully.</a:t>
            </a:r>
            <a:endParaRPr lang="en-US" sz="1800" dirty="0">
              <a:solidFill>
                <a:schemeClr val="tx1"/>
              </a:solidFill>
              <a:latin typeface="Abadi" panose="020B0604020104020204" pitchFamily="34" charset="0"/>
            </a:endParaRPr>
          </a:p>
          <a:p>
            <a:pPr>
              <a:spcBef>
                <a:spcPts val="1400"/>
              </a:spcBef>
            </a:pPr>
            <a:r>
              <a:rPr lang="en-US" sz="2200" dirty="0">
                <a:solidFill>
                  <a:schemeClr val="tx1"/>
                </a:solidFill>
                <a:latin typeface="Abadi" panose="020B0604020104020204" pitchFamily="34" charset="0"/>
              </a:rPr>
              <a:t>Problems you want to find answers</a:t>
            </a:r>
          </a:p>
          <a:p>
            <a:pPr marL="800100" lvl="1" indent="-342900">
              <a:spcBef>
                <a:spcPts val="1400"/>
              </a:spcBef>
              <a:buAutoNum type="arabicPeriod"/>
            </a:pPr>
            <a:r>
              <a:rPr lang="en-US" sz="1800" dirty="0">
                <a:solidFill>
                  <a:schemeClr val="tx1"/>
                </a:solidFill>
              </a:rPr>
              <a:t>What operational circumstances must exist in order to guarantee the success of the landing program.</a:t>
            </a:r>
          </a:p>
          <a:p>
            <a:pPr marL="800100" lvl="1" indent="-342900">
              <a:spcBef>
                <a:spcPts val="1400"/>
              </a:spcBef>
              <a:buAutoNum type="arabicPeriod"/>
            </a:pPr>
            <a:r>
              <a:rPr lang="en-US" sz="1800" dirty="0">
                <a:solidFill>
                  <a:schemeClr val="tx1"/>
                </a:solidFill>
              </a:rPr>
              <a:t>What elements influence the rocket's likelihood of a successful landing? </a:t>
            </a:r>
          </a:p>
          <a:p>
            <a:pPr marL="800100" lvl="1" indent="-342900">
              <a:spcBef>
                <a:spcPts val="1400"/>
              </a:spcBef>
              <a:buAutoNum type="arabicPeriod"/>
            </a:pPr>
            <a:r>
              <a:rPr lang="en-US" sz="1800" dirty="0">
                <a:solidFill>
                  <a:schemeClr val="tx1"/>
                </a:solidFill>
              </a:rPr>
              <a:t>The way different features interact to determine the likelihood of a successful landing.</a:t>
            </a:r>
            <a:endParaRPr lang="en-US" sz="1800"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6" name="Content Placeholder 3">
            <a:extLst>
              <a:ext uri="{FF2B5EF4-FFF2-40B4-BE49-F238E27FC236}">
                <a16:creationId xmlns:a16="http://schemas.microsoft.com/office/drawing/2014/main" id="{FEC9B87B-C0A5-664C-B581-56D6A8E86D67}"/>
              </a:ext>
            </a:extLst>
          </p:cNvPr>
          <p:cNvPicPr>
            <a:picLocks noChangeAspect="1"/>
          </p:cNvPicPr>
          <p:nvPr/>
        </p:nvPicPr>
        <p:blipFill>
          <a:blip r:embed="rId3"/>
          <a:stretch>
            <a:fillRect/>
          </a:stretch>
        </p:blipFill>
        <p:spPr>
          <a:xfrm>
            <a:off x="2132419" y="1584827"/>
            <a:ext cx="7790783" cy="4440746"/>
          </a:xfrm>
          <a:prstGeom prst="rect">
            <a:avLst/>
          </a:prstGeom>
        </p:spPr>
      </p:pic>
      <p:sp>
        <p:nvSpPr>
          <p:cNvPr id="2" name="TextBox 1">
            <a:extLst>
              <a:ext uri="{FF2B5EF4-FFF2-40B4-BE49-F238E27FC236}">
                <a16:creationId xmlns:a16="http://schemas.microsoft.com/office/drawing/2014/main" id="{17CCF89E-7869-6841-B854-5E1F5D8DBE7F}"/>
              </a:ext>
            </a:extLst>
          </p:cNvPr>
          <p:cNvSpPr txBox="1"/>
          <p:nvPr/>
        </p:nvSpPr>
        <p:spPr>
          <a:xfrm>
            <a:off x="1992922" y="6061036"/>
            <a:ext cx="8956431" cy="923330"/>
          </a:xfrm>
          <a:prstGeom prst="rect">
            <a:avLst/>
          </a:prstGeom>
          <a:noFill/>
        </p:spPr>
        <p:txBody>
          <a:bodyPr wrap="square" rtlCol="0">
            <a:spAutoFit/>
          </a:bodyPr>
          <a:lstStyle/>
          <a:p>
            <a:r>
              <a:rPr lang="en-US" dirty="0">
                <a:latin typeface="Abadi"/>
              </a:rPr>
              <a:t>Pie chart showing the Launch site with the highest launch success ratio</a:t>
            </a:r>
          </a:p>
          <a:p>
            <a:endParaRPr lang="en-US" dirty="0">
              <a:latin typeface="Abadi"/>
            </a:endParaRPr>
          </a:p>
          <a:p>
            <a:endParaRPr lang="en-US"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6" name="Content Placeholder 3" descr="Graphical user interface, application&#10;&#10;Description automatically generated">
            <a:extLst>
              <a:ext uri="{FF2B5EF4-FFF2-40B4-BE49-F238E27FC236}">
                <a16:creationId xmlns:a16="http://schemas.microsoft.com/office/drawing/2014/main" id="{12E20BCA-94F0-5F47-BC85-1BCF8CF67042}"/>
              </a:ext>
            </a:extLst>
          </p:cNvPr>
          <p:cNvPicPr>
            <a:picLocks noChangeAspect="1"/>
          </p:cNvPicPr>
          <p:nvPr/>
        </p:nvPicPr>
        <p:blipFill>
          <a:blip r:embed="rId3"/>
          <a:stretch>
            <a:fillRect/>
          </a:stretch>
        </p:blipFill>
        <p:spPr>
          <a:xfrm>
            <a:off x="838200" y="2191367"/>
            <a:ext cx="10515599" cy="3785614"/>
          </a:xfrm>
          <a:prstGeom prst="rect">
            <a:avLst/>
          </a:prstGeom>
        </p:spPr>
      </p:pic>
      <p:sp>
        <p:nvSpPr>
          <p:cNvPr id="2" name="TextBox 1">
            <a:extLst>
              <a:ext uri="{FF2B5EF4-FFF2-40B4-BE49-F238E27FC236}">
                <a16:creationId xmlns:a16="http://schemas.microsoft.com/office/drawing/2014/main" id="{5803689E-AF9E-9D4F-A847-C0887CD33C30}"/>
              </a:ext>
            </a:extLst>
          </p:cNvPr>
          <p:cNvSpPr txBox="1"/>
          <p:nvPr/>
        </p:nvSpPr>
        <p:spPr>
          <a:xfrm>
            <a:off x="984738" y="1723292"/>
            <a:ext cx="10013190" cy="646331"/>
          </a:xfrm>
          <a:prstGeom prst="rect">
            <a:avLst/>
          </a:prstGeom>
          <a:noFill/>
        </p:spPr>
        <p:txBody>
          <a:bodyPr wrap="none" rtlCol="0">
            <a:spAutoFit/>
          </a:bodyPr>
          <a:lstStyle/>
          <a:p>
            <a:r>
              <a:rPr lang="en-US" dirty="0">
                <a:latin typeface="Abadi" panose="020B0604020104020204" pitchFamily="34" charset="0"/>
              </a:rPr>
              <a:t>Scatter plot of Payload vs Launch Outcome for all sites, with different payload selected in the range slider</a:t>
            </a:r>
          </a:p>
          <a:p>
            <a:endParaRPr lang="en-US"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TextBox 1">
            <a:extLst>
              <a:ext uri="{FF2B5EF4-FFF2-40B4-BE49-F238E27FC236}">
                <a16:creationId xmlns:a16="http://schemas.microsoft.com/office/drawing/2014/main" id="{B12B71B9-854E-3A4B-91CC-C3B5BB3A3B83}"/>
              </a:ext>
            </a:extLst>
          </p:cNvPr>
          <p:cNvSpPr txBox="1"/>
          <p:nvPr/>
        </p:nvSpPr>
        <p:spPr>
          <a:xfrm>
            <a:off x="770011" y="1676400"/>
            <a:ext cx="7568162" cy="646331"/>
          </a:xfrm>
          <a:prstGeom prst="rect">
            <a:avLst/>
          </a:prstGeom>
          <a:noFill/>
        </p:spPr>
        <p:txBody>
          <a:bodyPr wrap="none" rtlCol="0">
            <a:spAutoFit/>
          </a:bodyPr>
          <a:lstStyle/>
          <a:p>
            <a:r>
              <a:rPr lang="en-US" dirty="0">
                <a:latin typeface="Abadi" panose="020B0604020104020204" pitchFamily="34" charset="0"/>
              </a:rPr>
              <a:t>The decision tree classifier is the model with the highest classification accuracy</a:t>
            </a:r>
          </a:p>
          <a:p>
            <a:endParaRPr lang="en-US" dirty="0"/>
          </a:p>
        </p:txBody>
      </p:sp>
      <p:pic>
        <p:nvPicPr>
          <p:cNvPr id="3" name="Picture 2">
            <a:extLst>
              <a:ext uri="{FF2B5EF4-FFF2-40B4-BE49-F238E27FC236}">
                <a16:creationId xmlns:a16="http://schemas.microsoft.com/office/drawing/2014/main" id="{F6B28315-5178-814A-83F8-D8298A3BAFCC}"/>
              </a:ext>
            </a:extLst>
          </p:cNvPr>
          <p:cNvPicPr>
            <a:picLocks noChangeAspect="1"/>
          </p:cNvPicPr>
          <p:nvPr/>
        </p:nvPicPr>
        <p:blipFill>
          <a:blip r:embed="rId3"/>
          <a:stretch>
            <a:fillRect/>
          </a:stretch>
        </p:blipFill>
        <p:spPr>
          <a:xfrm>
            <a:off x="770011" y="2911432"/>
            <a:ext cx="10191837" cy="734445"/>
          </a:xfrm>
          <a:prstGeom prst="rect">
            <a:avLst/>
          </a:prstGeom>
        </p:spPr>
      </p:pic>
      <p:cxnSp>
        <p:nvCxnSpPr>
          <p:cNvPr id="8" name="Straight Connector 7">
            <a:extLst>
              <a:ext uri="{FF2B5EF4-FFF2-40B4-BE49-F238E27FC236}">
                <a16:creationId xmlns:a16="http://schemas.microsoft.com/office/drawing/2014/main" id="{05D05B01-CB74-8142-8B93-D77163E02869}"/>
              </a:ext>
            </a:extLst>
          </p:cNvPr>
          <p:cNvCxnSpPr/>
          <p:nvPr/>
        </p:nvCxnSpPr>
        <p:spPr>
          <a:xfrm>
            <a:off x="770011" y="3156188"/>
            <a:ext cx="235633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880339"/>
            <a:ext cx="5595620" cy="378069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indicates that the model effectively differentiates between various classes. However, a significant issue is the prevalence of false positives, where unsuccessful landings are incorrectly classified as successful.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236E6036-FD7A-C143-9F63-B9CF3CA74BF7}"/>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734289"/>
            <a:ext cx="10515600" cy="4291284"/>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the analysis, we can draw the following conclusions: </a:t>
            </a:r>
          </a:p>
          <a:p>
            <a:pPr lvl="1">
              <a:lnSpc>
                <a:spcPct val="100000"/>
              </a:lnSpc>
              <a:spcBef>
                <a:spcPts val="1400"/>
              </a:spcBef>
            </a:pPr>
            <a:r>
              <a:rPr lang="en-US" sz="1800" b="1" dirty="0">
                <a:solidFill>
                  <a:schemeClr val="accent3">
                    <a:lumMod val="25000"/>
                  </a:schemeClr>
                </a:solidFill>
                <a:latin typeface="Abadi" panose="020B0604020104020204" pitchFamily="34" charset="0"/>
              </a:rPr>
              <a:t>Flight Volume and Success Rate</a:t>
            </a:r>
            <a:r>
              <a:rPr lang="en-US" sz="1800" dirty="0">
                <a:solidFill>
                  <a:schemeClr val="accent3">
                    <a:lumMod val="25000"/>
                  </a:schemeClr>
                </a:solidFill>
                <a:latin typeface="Abadi" panose="020B0604020104020204" pitchFamily="34" charset="0"/>
              </a:rPr>
              <a:t>: There is a positive correlation between the number of flights conducted at a launch site and the success rate of those launches. Sites with a higher volume of flights tend to exhibit greater success rates. </a:t>
            </a:r>
          </a:p>
          <a:p>
            <a:pPr lvl="1">
              <a:lnSpc>
                <a:spcPct val="100000"/>
              </a:lnSpc>
              <a:spcBef>
                <a:spcPts val="1400"/>
              </a:spcBef>
            </a:pPr>
            <a:r>
              <a:rPr lang="en-US" sz="1800" b="1" dirty="0">
                <a:solidFill>
                  <a:schemeClr val="accent3">
                    <a:lumMod val="25000"/>
                  </a:schemeClr>
                </a:solidFill>
                <a:latin typeface="Abadi" panose="020B0604020104020204" pitchFamily="34" charset="0"/>
              </a:rPr>
              <a:t>Trend in Launch Success</a:t>
            </a:r>
            <a:r>
              <a:rPr lang="en-US" sz="1800" dirty="0">
                <a:solidFill>
                  <a:schemeClr val="accent3">
                    <a:lumMod val="25000"/>
                  </a:schemeClr>
                </a:solidFill>
                <a:latin typeface="Abadi" panose="020B0604020104020204" pitchFamily="34" charset="0"/>
              </a:rPr>
              <a:t>: The launch success rate demonstrated a steady increase beginning in 2013, continuing through to 2020. </a:t>
            </a:r>
          </a:p>
          <a:p>
            <a:pPr lvl="1">
              <a:lnSpc>
                <a:spcPct val="100000"/>
              </a:lnSpc>
              <a:spcBef>
                <a:spcPts val="1400"/>
              </a:spcBef>
            </a:pPr>
            <a:r>
              <a:rPr lang="en-US" sz="1800" b="1" dirty="0">
                <a:solidFill>
                  <a:schemeClr val="accent3">
                    <a:lumMod val="25000"/>
                  </a:schemeClr>
                </a:solidFill>
                <a:latin typeface="Abadi" panose="020B0604020104020204" pitchFamily="34" charset="0"/>
              </a:rPr>
              <a:t>Orbit Performance</a:t>
            </a:r>
            <a:r>
              <a:rPr lang="en-US" sz="1800" dirty="0">
                <a:solidFill>
                  <a:schemeClr val="accent3">
                    <a:lumMod val="25000"/>
                  </a:schemeClr>
                </a:solidFill>
                <a:latin typeface="Abadi" panose="020B0604020104020204" pitchFamily="34" charset="0"/>
              </a:rPr>
              <a:t>: The orbits ES-L1, GEO, HEO, SSO, and VLEO consistently show the highest success rates. </a:t>
            </a:r>
          </a:p>
          <a:p>
            <a:pPr lvl="1">
              <a:lnSpc>
                <a:spcPct val="100000"/>
              </a:lnSpc>
              <a:spcBef>
                <a:spcPts val="1400"/>
              </a:spcBef>
            </a:pPr>
            <a:r>
              <a:rPr lang="en-US" sz="1800" b="1" dirty="0">
                <a:solidFill>
                  <a:schemeClr val="accent3">
                    <a:lumMod val="25000"/>
                  </a:schemeClr>
                </a:solidFill>
                <a:latin typeface="Abadi" panose="020B0604020104020204" pitchFamily="34" charset="0"/>
              </a:rPr>
              <a:t>Top Launch Site</a:t>
            </a:r>
            <a:r>
              <a:rPr lang="en-US" sz="1800" dirty="0">
                <a:solidFill>
                  <a:schemeClr val="accent3">
                    <a:lumMod val="25000"/>
                  </a:schemeClr>
                </a:solidFill>
                <a:latin typeface="Abadi" panose="020B0604020104020204" pitchFamily="34" charset="0"/>
              </a:rPr>
              <a:t>: KSC LC-39A has recorded the highest number of successful launches compared to other sites. </a:t>
            </a:r>
          </a:p>
          <a:p>
            <a:pPr lvl="1">
              <a:lnSpc>
                <a:spcPct val="100000"/>
              </a:lnSpc>
              <a:spcBef>
                <a:spcPts val="1400"/>
              </a:spcBef>
            </a:pPr>
            <a:r>
              <a:rPr lang="en-US" sz="1800" b="1" dirty="0">
                <a:solidFill>
                  <a:schemeClr val="accent3">
                    <a:lumMod val="25000"/>
                  </a:schemeClr>
                </a:solidFill>
                <a:latin typeface="Abadi" panose="020B0604020104020204" pitchFamily="34" charset="0"/>
              </a:rPr>
              <a:t>Optimal Machine Learning Algorithm</a:t>
            </a:r>
            <a:r>
              <a:rPr lang="en-US" sz="1800" dirty="0">
                <a:solidFill>
                  <a:schemeClr val="accent3">
                    <a:lumMod val="25000"/>
                  </a:schemeClr>
                </a:solidFill>
                <a:latin typeface="Abadi" panose="020B0604020104020204" pitchFamily="34" charset="0"/>
              </a:rPr>
              <a:t>: The decision tree classifier emerges as the most effective machine learning algorithm for this particular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To build, tune, and evaluate classification models, split the data, train the model, tune hyperparameters, and assess performance using relevant evaluation metrics.</a:t>
            </a:r>
            <a:endParaRPr lang="en-US" sz="8800" dirty="0">
              <a:solidFill>
                <a:schemeClr val="accent3">
                  <a:lumMod val="25000"/>
                </a:schemeClr>
              </a:solidFill>
              <a:latin typeface="Abadi"/>
            </a:endParaRP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a:t>
            </a:r>
          </a:p>
          <a:p>
            <a:pPr lvl="1">
              <a:lnSpc>
                <a:spcPct val="100000"/>
              </a:lnSpc>
              <a:spcBef>
                <a:spcPts val="1400"/>
              </a:spcBef>
            </a:pPr>
            <a:r>
              <a:rPr lang="en-US" sz="1800" dirty="0">
                <a:solidFill>
                  <a:schemeClr val="accent3">
                    <a:lumMod val="25000"/>
                  </a:schemeClr>
                </a:solidFill>
                <a:latin typeface="Abadi" panose="020B0604020104020204" pitchFamily="34" charset="0"/>
              </a:rPr>
              <a:t>Data was collected by sending a GET request to the SpaceX API. </a:t>
            </a:r>
          </a:p>
          <a:p>
            <a:pPr lvl="1">
              <a:lnSpc>
                <a:spcPct val="100000"/>
              </a:lnSpc>
              <a:spcBef>
                <a:spcPts val="1400"/>
              </a:spcBef>
            </a:pPr>
            <a:r>
              <a:rPr lang="en-US" sz="1800" dirty="0">
                <a:solidFill>
                  <a:schemeClr val="accent3">
                    <a:lumMod val="25000"/>
                  </a:schemeClr>
                </a:solidFill>
                <a:latin typeface="Abadi" panose="020B0604020104020204" pitchFamily="34" charset="0"/>
              </a:rPr>
              <a:t>The response was processed as JSON using the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method, then converted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with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We cleaned the data by addressing missing values as needed. </a:t>
            </a:r>
          </a:p>
          <a:p>
            <a:pPr lvl="1">
              <a:lnSpc>
                <a:spcPct val="100000"/>
              </a:lnSpc>
              <a:spcBef>
                <a:spcPts val="1400"/>
              </a:spcBef>
            </a:pPr>
            <a:r>
              <a:rPr lang="en-US" sz="1800" dirty="0">
                <a:solidFill>
                  <a:schemeClr val="accent3">
                    <a:lumMod val="25000"/>
                  </a:schemeClr>
                </a:solidFill>
                <a:latin typeface="Abadi" panose="020B0604020104020204" pitchFamily="34" charset="0"/>
              </a:rPr>
              <a:t>Additionally, we used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to scrape Falcon 9 launch records from Wikipedia. </a:t>
            </a:r>
          </a:p>
          <a:p>
            <a:pPr lvl="1">
              <a:lnSpc>
                <a:spcPct val="100000"/>
              </a:lnSpc>
              <a:spcBef>
                <a:spcPts val="1400"/>
              </a:spcBef>
            </a:pPr>
            <a:r>
              <a:rPr lang="en-US" sz="1800" dirty="0">
                <a:solidFill>
                  <a:schemeClr val="accent3">
                    <a:lumMod val="25000"/>
                  </a:schemeClr>
                </a:solidFill>
                <a:latin typeface="Abadi" panose="020B0604020104020204" pitchFamily="34" charset="0"/>
              </a:rPr>
              <a:t>Our goal was to extract the launch records from an HTML table, parse them, and convert them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 further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collected data from the SpaceX API using a GET request, then cleaned and performed basic data wrangling and formatting on the retrieved data.</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is attached below: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/carolfu360/IBM-Tools-for-Data-Science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A20697C6-7E92-ED42-9BE3-BAB516443BB4}"/>
              </a:ext>
            </a:extLst>
          </p:cNvPr>
          <p:cNvPicPr>
            <a:picLocks noChangeAspect="1"/>
          </p:cNvPicPr>
          <p:nvPr/>
        </p:nvPicPr>
        <p:blipFill>
          <a:blip r:embed="rId3"/>
          <a:stretch>
            <a:fillRect/>
          </a:stretch>
        </p:blipFill>
        <p:spPr>
          <a:xfrm>
            <a:off x="6710026" y="1800225"/>
            <a:ext cx="4464480" cy="415754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we used web scraping to gather Falcon 9 launch records. The table was parsed, and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was created.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is attached: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/carolfu360/IBM-Tools-for-Data-Science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764EEFEB-B090-4040-85F5-6688FB1F6225}"/>
              </a:ext>
            </a:extLst>
          </p:cNvPr>
          <p:cNvPicPr>
            <a:picLocks noChangeAspect="1"/>
          </p:cNvPicPr>
          <p:nvPr/>
        </p:nvPicPr>
        <p:blipFill>
          <a:blip r:embed="rId3"/>
          <a:stretch>
            <a:fillRect/>
          </a:stretch>
        </p:blipFill>
        <p:spPr>
          <a:xfrm>
            <a:off x="6578383" y="1559860"/>
            <a:ext cx="4559310" cy="467998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15927</TotalTime>
  <Words>1999</Words>
  <Application>Microsoft Macintosh PowerPoint</Application>
  <PresentationFormat>Widescreen</PresentationFormat>
  <Paragraphs>190</Paragraphs>
  <Slides>46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Abadi</vt:lpstr>
      <vt:lpstr>IBM Plex Mono SemiBold</vt:lpstr>
      <vt:lpstr>IBM Plex Mono Text</vt:lpstr>
      <vt:lpstr>SF Pro</vt:lpstr>
      <vt:lpstr>Abadi MT Condensed Light</vt:lpstr>
      <vt:lpstr>Arial</vt:lpstr>
      <vt:lpstr>Calibri</vt:lpstr>
      <vt:lpstr>Calibri Light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Ziyang (Carol) Fu</cp:lastModifiedBy>
  <cp:revision>222</cp:revision>
  <cp:lastPrinted>2024-09-09T18:55:13Z</cp:lastPrinted>
  <dcterms:created xsi:type="dcterms:W3CDTF">2021-04-29T18:58:34Z</dcterms:created>
  <dcterms:modified xsi:type="dcterms:W3CDTF">2024-09-09T18:57:07Z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